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6"/>
  </p:notesMasterIdLst>
  <p:sldIdLst>
    <p:sldId id="256" r:id="rId2"/>
    <p:sldId id="257" r:id="rId3"/>
    <p:sldId id="290" r:id="rId4"/>
    <p:sldId id="288" r:id="rId5"/>
    <p:sldId id="258" r:id="rId6"/>
    <p:sldId id="289" r:id="rId7"/>
    <p:sldId id="260" r:id="rId8"/>
    <p:sldId id="259" r:id="rId9"/>
    <p:sldId id="261" r:id="rId10"/>
    <p:sldId id="262" r:id="rId11"/>
    <p:sldId id="285" r:id="rId12"/>
    <p:sldId id="263" r:id="rId13"/>
    <p:sldId id="287" r:id="rId14"/>
    <p:sldId id="265" r:id="rId15"/>
    <p:sldId id="266" r:id="rId16"/>
    <p:sldId id="264" r:id="rId17"/>
    <p:sldId id="281" r:id="rId18"/>
    <p:sldId id="284" r:id="rId19"/>
    <p:sldId id="267" r:id="rId20"/>
    <p:sldId id="268" r:id="rId21"/>
    <p:sldId id="269" r:id="rId22"/>
    <p:sldId id="270" r:id="rId23"/>
    <p:sldId id="271" r:id="rId24"/>
    <p:sldId id="272" r:id="rId25"/>
    <p:sldId id="277" r:id="rId26"/>
    <p:sldId id="276" r:id="rId27"/>
    <p:sldId id="279" r:id="rId28"/>
    <p:sldId id="278" r:id="rId29"/>
    <p:sldId id="280" r:id="rId30"/>
    <p:sldId id="274" r:id="rId31"/>
    <p:sldId id="275" r:id="rId32"/>
    <p:sldId id="282" r:id="rId33"/>
    <p:sldId id="286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82570" autoAdjust="0"/>
  </p:normalViewPr>
  <p:slideViewPr>
    <p:cSldViewPr>
      <p:cViewPr varScale="1">
        <p:scale>
          <a:sx n="88" d="100"/>
          <a:sy n="88" d="100"/>
        </p:scale>
        <p:origin x="18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D5B2E-923F-491E-9880-F1227AB860B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C6860-A536-4048-B3DD-D0CCBA1C6A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https://advancedphotonsource.github.io/GSAS-II-tutorials/index.html</a:t>
            </a:r>
          </a:p>
          <a:p>
            <a:r>
              <a:rPr lang="en-US" dirty="0"/>
              <a:t>http://users.uoi.gr/nkourkou/powdll/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I= Intensity of reflection of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I_0= incident beam intensity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= distance from specimen to detector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lambda= X-ray wavelength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(e^2/mc^2)^2= square of classical electron radius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= linear absorption coefficient of the specimen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fraction of phase </a:t>
            </a:r>
          </a:p>
          <a:p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multiplicity of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= Lorentz-polarization (and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correction (next to last term to right)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of the unit cell of phase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 = diffraction angle of the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structure factor for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(i.e., the vector sum of scattering intensities of all atoms contributing to that reflection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https://www.xtl.ox.ac.uk/resources/software/fprime.html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https://journals.iucr.org/j/issues/2001/04/00/hw0085/hw0085.pdf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9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25C325-0FE8-49CE-902B-2B380B649558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00AA1E62-ABD1-A84C-F801-CFC4EACED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915400" cy="990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Rietveld Refinement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71" y="800100"/>
            <a:ext cx="4114800" cy="990600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ACERS workshop on Tools for Visualizing and Understanding the Structure of Crystalline Ceramics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0C2D69-0D50-BDC4-5E1A-EA6E97C5D850}"/>
              </a:ext>
            </a:extLst>
          </p:cNvPr>
          <p:cNvSpPr txBox="1">
            <a:spLocks/>
          </p:cNvSpPr>
          <p:nvPr/>
        </p:nvSpPr>
        <p:spPr>
          <a:xfrm>
            <a:off x="152400" y="6048829"/>
            <a:ext cx="8915400" cy="732971"/>
          </a:xfrm>
          <a:prstGeom prst="rect">
            <a:avLst/>
          </a:prstGeom>
        </p:spPr>
        <p:txBody>
          <a:bodyPr vert="horz" anchor="t" anchorCtr="0">
            <a:normAutofit fontScale="92500" lnSpcReduction="10000"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Taylor Sparks</a:t>
            </a:r>
          </a:p>
          <a:p>
            <a:r>
              <a:rPr lang="en-US" sz="1700" dirty="0"/>
              <a:t>Professor of Materials Science &amp; Engineering, University of Utah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the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58240"/>
            <a:ext cx="8229600" cy="5166360"/>
          </a:xfrm>
        </p:spPr>
        <p:txBody>
          <a:bodyPr>
            <a:norm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p</a:t>
            </a:r>
            <a:r>
              <a:rPr lang="en-US" dirty="0"/>
              <a:t> is the difference between the observed and the calculated value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weights the residual so the higher intensity peaks are more important than low intensity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wp</a:t>
            </a:r>
            <a:r>
              <a:rPr lang="en-US" dirty="0">
                <a:solidFill>
                  <a:srgbClr val="FF0000"/>
                </a:solidFill>
              </a:rPr>
              <a:t> should be &lt; 10% or </a:t>
            </a:r>
            <a:r>
              <a:rPr lang="el-GR" dirty="0">
                <a:solidFill>
                  <a:srgbClr val="FF0000"/>
                </a:solidFill>
                <a:latin typeface="Calibri"/>
              </a:rPr>
              <a:t>χ</a:t>
            </a:r>
            <a:r>
              <a:rPr lang="en-US" baseline="30000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 &lt; 4 </a:t>
            </a:r>
            <a:r>
              <a:rPr lang="en-US" dirty="0">
                <a:solidFill>
                  <a:srgbClr val="FF0000"/>
                </a:solidFill>
              </a:rPr>
              <a:t>for a good fit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81350"/>
            <a:ext cx="63912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/RietveldGOF.pdf</a:t>
            </a:r>
            <a:endParaRPr lang="en-US" sz="16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400550"/>
            <a:ext cx="2590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cycles required to find the true global minimum in error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8200" y="1295400"/>
            <a:ext cx="7246938" cy="3540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023938" y="1466850"/>
            <a:ext cx="7008812" cy="314325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245" y="93"/>
              </a:cxn>
              <a:cxn ang="0">
                <a:pos x="509" y="534"/>
              </a:cxn>
              <a:cxn ang="0">
                <a:pos x="821" y="148"/>
              </a:cxn>
              <a:cxn ang="0">
                <a:pos x="1238" y="455"/>
              </a:cxn>
              <a:cxn ang="0">
                <a:pos x="1630" y="142"/>
              </a:cxn>
              <a:cxn ang="0">
                <a:pos x="2096" y="614"/>
              </a:cxn>
              <a:cxn ang="0">
                <a:pos x="2255" y="1944"/>
              </a:cxn>
              <a:cxn ang="0">
                <a:pos x="2273" y="400"/>
              </a:cxn>
              <a:cxn ang="0">
                <a:pos x="2751" y="38"/>
              </a:cxn>
              <a:cxn ang="0">
                <a:pos x="3052" y="173"/>
              </a:cxn>
              <a:cxn ang="0">
                <a:pos x="3199" y="645"/>
              </a:cxn>
              <a:cxn ang="0">
                <a:pos x="3726" y="234"/>
              </a:cxn>
              <a:cxn ang="0">
                <a:pos x="4087" y="283"/>
              </a:cxn>
              <a:cxn ang="0">
                <a:pos x="4363" y="491"/>
              </a:cxn>
              <a:cxn ang="0">
                <a:pos x="4400" y="498"/>
              </a:cxn>
            </a:cxnLst>
            <a:rect l="0" t="0" r="r" b="b"/>
            <a:pathLst>
              <a:path w="4415" h="1980">
                <a:moveTo>
                  <a:pt x="0" y="112"/>
                </a:moveTo>
                <a:cubicBezTo>
                  <a:pt x="80" y="67"/>
                  <a:pt x="160" y="23"/>
                  <a:pt x="245" y="93"/>
                </a:cubicBezTo>
                <a:cubicBezTo>
                  <a:pt x="330" y="163"/>
                  <a:pt x="413" y="525"/>
                  <a:pt x="509" y="534"/>
                </a:cubicBezTo>
                <a:cubicBezTo>
                  <a:pt x="605" y="543"/>
                  <a:pt x="700" y="161"/>
                  <a:pt x="821" y="148"/>
                </a:cubicBezTo>
                <a:cubicBezTo>
                  <a:pt x="942" y="135"/>
                  <a:pt x="1103" y="456"/>
                  <a:pt x="1238" y="455"/>
                </a:cubicBezTo>
                <a:cubicBezTo>
                  <a:pt x="1373" y="454"/>
                  <a:pt x="1487" y="116"/>
                  <a:pt x="1630" y="142"/>
                </a:cubicBezTo>
                <a:cubicBezTo>
                  <a:pt x="1773" y="168"/>
                  <a:pt x="1992" y="314"/>
                  <a:pt x="2096" y="614"/>
                </a:cubicBezTo>
                <a:cubicBezTo>
                  <a:pt x="2200" y="914"/>
                  <a:pt x="2226" y="1980"/>
                  <a:pt x="2255" y="1944"/>
                </a:cubicBezTo>
                <a:cubicBezTo>
                  <a:pt x="2284" y="1908"/>
                  <a:pt x="2190" y="718"/>
                  <a:pt x="2273" y="400"/>
                </a:cubicBezTo>
                <a:cubicBezTo>
                  <a:pt x="2356" y="82"/>
                  <a:pt x="2621" y="76"/>
                  <a:pt x="2751" y="38"/>
                </a:cubicBezTo>
                <a:cubicBezTo>
                  <a:pt x="2881" y="0"/>
                  <a:pt x="2977" y="72"/>
                  <a:pt x="3052" y="173"/>
                </a:cubicBezTo>
                <a:cubicBezTo>
                  <a:pt x="3127" y="274"/>
                  <a:pt x="3087" y="635"/>
                  <a:pt x="3199" y="645"/>
                </a:cubicBezTo>
                <a:cubicBezTo>
                  <a:pt x="3311" y="655"/>
                  <a:pt x="3578" y="294"/>
                  <a:pt x="3726" y="234"/>
                </a:cubicBezTo>
                <a:cubicBezTo>
                  <a:pt x="3874" y="174"/>
                  <a:pt x="3981" y="240"/>
                  <a:pt x="4087" y="283"/>
                </a:cubicBezTo>
                <a:cubicBezTo>
                  <a:pt x="4193" y="326"/>
                  <a:pt x="4311" y="455"/>
                  <a:pt x="4363" y="491"/>
                </a:cubicBezTo>
                <a:cubicBezTo>
                  <a:pt x="4415" y="527"/>
                  <a:pt x="4407" y="512"/>
                  <a:pt x="4400" y="49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5722938" y="1585912"/>
            <a:ext cx="796925" cy="58261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6110288" y="2159000"/>
            <a:ext cx="409575" cy="320675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873500" y="1779587"/>
            <a:ext cx="720725" cy="52546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584700" y="2295525"/>
            <a:ext cx="0" cy="2228850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719763" y="2535237"/>
            <a:ext cx="1906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False minimum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2740025" y="4451350"/>
            <a:ext cx="4035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True minimum – “global” minimum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74750" y="2790825"/>
            <a:ext cx="256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Arial" charset="0"/>
              </a:rPr>
              <a:t>Least-squares cycles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3738563" y="2130425"/>
            <a:ext cx="563562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679825" y="2986087"/>
            <a:ext cx="846138" cy="39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3689350" y="3122612"/>
            <a:ext cx="846138" cy="138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52400" y="2590800"/>
            <a:ext cx="838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>
                <a:latin typeface="Arial" charset="0"/>
              </a:rPr>
              <a:t>R</a:t>
            </a:r>
            <a:r>
              <a:rPr lang="en-US" sz="2000" baseline="-25000" dirty="0" err="1">
                <a:latin typeface="Arial" charset="0"/>
              </a:rPr>
              <a:t>wp</a:t>
            </a:r>
            <a:endParaRPr lang="en-US" sz="2000" baseline="-25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6397823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www.cins.ca/.../APDW08%20Rietveld%20Refinement%20with%20GSAS.ppt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1371600" y="55626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</a:t>
            </a:r>
            <a:r>
              <a:rPr lang="en-US" dirty="0" err="1"/>
              <a:t>Rietveld</a:t>
            </a:r>
            <a:r>
              <a:rPr lang="en-US" dirty="0"/>
              <a:t> refinement is never finished, only abandoned” </a:t>
            </a:r>
            <a:br>
              <a:rPr lang="en-US" dirty="0"/>
            </a:br>
            <a:r>
              <a:rPr lang="en-US" dirty="0"/>
              <a:t>- P.W. Stephens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G:\TS021ABCr_1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033" y="1219200"/>
            <a:ext cx="8165933" cy="4937125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Quantitative Analysis of Multiple Phases Mixture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Analysis of Multiple Phases Mixture</a:t>
            </a:r>
          </a:p>
        </p:txBody>
      </p:sp>
      <p:pic>
        <p:nvPicPr>
          <p:cNvPr id="35842" name="Picture 2" descr="G:\TS021H-02 1200C-3 phase_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9260" b="4309"/>
          <a:stretch>
            <a:fillRect/>
          </a:stretch>
        </p:blipFill>
        <p:spPr bwMode="auto">
          <a:xfrm>
            <a:off x="1199766" y="1219200"/>
            <a:ext cx="6546099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Fraction: “SMZ”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 is phase fraction, proportional to number of unit cells measured</a:t>
            </a:r>
          </a:p>
          <a:p>
            <a:r>
              <a:rPr lang="en-US" dirty="0"/>
              <a:t>M is the molecular weight</a:t>
            </a:r>
          </a:p>
          <a:p>
            <a:r>
              <a:rPr lang="en-US" dirty="0"/>
              <a:t>Z is the number of formula units per unit cell</a:t>
            </a:r>
          </a:p>
          <a:p>
            <a:r>
              <a:rPr lang="en-US" dirty="0"/>
              <a:t>SMZ is proportional to the concentration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743200" y="4038600"/>
          <a:ext cx="2523894" cy="1177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444240" progId="">
                  <p:embed/>
                </p:oleObj>
              </mc:Choice>
              <mc:Fallback>
                <p:oleObj name="Equation" r:id="rId2" imgW="952200" imgH="4442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038600"/>
                        <a:ext cx="2523894" cy="1177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</a:t>
            </a:r>
            <a:r>
              <a:rPr lang="en-US" dirty="0" err="1"/>
              <a:t>Quantitive</a:t>
            </a:r>
            <a:r>
              <a:rPr lang="en-US" dirty="0"/>
              <a:t> Analysis?</a:t>
            </a:r>
          </a:p>
        </p:txBody>
      </p:sp>
      <p:graphicFrame>
        <p:nvGraphicFramePr>
          <p:cNvPr id="7170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351638" y="1219200"/>
          <a:ext cx="4440723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8.0 Graph" r:id="rId3" imgW="5765040" imgH="6410520" progId="">
                  <p:embed/>
                </p:oleObj>
              </mc:Choice>
              <mc:Fallback>
                <p:oleObj name="SPW 8.0 Graph" r:id="rId3" imgW="5765040" imgH="641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638" y="1219200"/>
                        <a:ext cx="4440723" cy="493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 Fraction in Seawater Medium</a:t>
            </a:r>
          </a:p>
        </p:txBody>
      </p:sp>
      <p:pic>
        <p:nvPicPr>
          <p:cNvPr id="5122" name="Picture 2" descr="C:\Users\Sparks\Desktop\Bill Samples\Tellurium2_1.JPG"/>
          <p:cNvPicPr>
            <a:picLocks noChangeAspect="1" noChangeArrowheads="1"/>
          </p:cNvPicPr>
          <p:nvPr/>
        </p:nvPicPr>
        <p:blipFill>
          <a:blip r:embed="rId2" cstate="print"/>
          <a:srcRect t="9272" b="4860"/>
          <a:stretch>
            <a:fillRect/>
          </a:stretch>
        </p:blipFill>
        <p:spPr bwMode="auto">
          <a:xfrm>
            <a:off x="1600200" y="1219200"/>
            <a:ext cx="5629275" cy="4038600"/>
          </a:xfrm>
          <a:prstGeom prst="rect">
            <a:avLst/>
          </a:prstGeom>
          <a:noFill/>
        </p:spPr>
      </p:pic>
      <p:pic>
        <p:nvPicPr>
          <p:cNvPr id="5123" name="Picture 3" descr="C:\Users\Sparks\Desktop\Bill Samples\Tellurium2_2.JPG"/>
          <p:cNvPicPr>
            <a:picLocks noChangeAspect="1" noChangeArrowheads="1"/>
          </p:cNvPicPr>
          <p:nvPr/>
        </p:nvPicPr>
        <p:blipFill>
          <a:blip r:embed="rId3" cstate="print"/>
          <a:srcRect l="10667" t="4000"/>
          <a:stretch>
            <a:fillRect/>
          </a:stretch>
        </p:blipFill>
        <p:spPr bwMode="auto">
          <a:xfrm>
            <a:off x="2209800" y="5257800"/>
            <a:ext cx="5029200" cy="6005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34000" y="14478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93.9%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6.1% Te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6.9%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Errors: absorption (transparency), sample volume (more powder)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4</a:t>
            </a:r>
            <a:r>
              <a:rPr lang="en-US" dirty="0"/>
              <a:t>AlO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8" name="Picture 2" descr="C:\Temp\SPARKS\taoyag-nov22\MITseries\YSc4AlO12\y3 sc4 al o12_1.JPG"/>
          <p:cNvPicPr>
            <a:picLocks noChangeAspect="1" noChangeArrowheads="1"/>
          </p:cNvPicPr>
          <p:nvPr/>
        </p:nvPicPr>
        <p:blipFill>
          <a:blip r:embed="rId2" cstate="print"/>
          <a:srcRect t="8291" b="4653"/>
          <a:stretch>
            <a:fillRect/>
          </a:stretch>
        </p:blipFill>
        <p:spPr bwMode="auto">
          <a:xfrm>
            <a:off x="849086" y="1219200"/>
            <a:ext cx="7289800" cy="3733800"/>
          </a:xfrm>
          <a:prstGeom prst="rect">
            <a:avLst/>
          </a:prstGeom>
          <a:noFill/>
        </p:spPr>
      </p:pic>
      <p:pic>
        <p:nvPicPr>
          <p:cNvPr id="9" name="Picture 3" descr="C:\Temp\SPARKS\taoyag-nov22\MITseries\YSc4AlO12\y3 sc4 al o12_2.JPG"/>
          <p:cNvPicPr>
            <a:picLocks noChangeAspect="1" noChangeArrowheads="1"/>
          </p:cNvPicPr>
          <p:nvPr/>
        </p:nvPicPr>
        <p:blipFill>
          <a:blip r:embed="rId3" cstate="print"/>
          <a:srcRect t="6879" b="8097"/>
          <a:stretch>
            <a:fillRect/>
          </a:stretch>
        </p:blipFill>
        <p:spPr bwMode="auto">
          <a:xfrm>
            <a:off x="914400" y="5029200"/>
            <a:ext cx="7223795" cy="990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257800" y="13716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36% YAG (Ia-3d)</a:t>
            </a:r>
          </a:p>
          <a:p>
            <a:r>
              <a:rPr lang="en-US" dirty="0"/>
              <a:t>50.3% YScO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13.7% YScO</a:t>
            </a:r>
            <a:r>
              <a:rPr lang="en-US" baseline="-25000" dirty="0"/>
              <a:t>3</a:t>
            </a:r>
            <a:r>
              <a:rPr lang="en-US" dirty="0"/>
              <a:t> (</a:t>
            </a:r>
            <a:r>
              <a:rPr lang="en-US" dirty="0" err="1"/>
              <a:t>Pnma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5.3%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5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33794" name="Picture 2" descr="C:\Users\Sparks\Desktop\FengTao\taoyag-nov22\MITseries\Y3Sc5O12\y3 sc5 o12_1.JPG"/>
          <p:cNvPicPr>
            <a:picLocks noChangeAspect="1" noChangeArrowheads="1"/>
          </p:cNvPicPr>
          <p:nvPr/>
        </p:nvPicPr>
        <p:blipFill>
          <a:blip r:embed="rId2" cstate="print"/>
          <a:srcRect l="5039" t="9756" r="3488" b="4878"/>
          <a:stretch>
            <a:fillRect/>
          </a:stretch>
        </p:blipFill>
        <p:spPr bwMode="auto">
          <a:xfrm>
            <a:off x="831668" y="1219200"/>
            <a:ext cx="7321732" cy="4343400"/>
          </a:xfrm>
          <a:prstGeom prst="rect">
            <a:avLst/>
          </a:prstGeom>
          <a:noFill/>
        </p:spPr>
      </p:pic>
      <p:pic>
        <p:nvPicPr>
          <p:cNvPr id="33795" name="Picture 3" descr="C:\Users\Sparks\Desktop\FengTao\taoyag-nov22\MITseries\Y3Sc5O12\y3 sc5 o12_2.JPG"/>
          <p:cNvPicPr>
            <a:picLocks noChangeAspect="1" noChangeArrowheads="1"/>
          </p:cNvPicPr>
          <p:nvPr/>
        </p:nvPicPr>
        <p:blipFill>
          <a:blip r:embed="rId3" cstate="print"/>
          <a:srcRect l="6161" r="3791"/>
          <a:stretch>
            <a:fillRect/>
          </a:stretch>
        </p:blipFill>
        <p:spPr bwMode="auto">
          <a:xfrm>
            <a:off x="914400" y="5562600"/>
            <a:ext cx="7239000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447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99.2% Y</a:t>
            </a:r>
            <a:r>
              <a:rPr lang="en-US" baseline="-25000" dirty="0"/>
              <a:t>3/4</a:t>
            </a:r>
            <a:r>
              <a:rPr lang="en-US" dirty="0"/>
              <a:t>Sc</a:t>
            </a:r>
            <a:r>
              <a:rPr lang="en-US" baseline="-25000" dirty="0"/>
              <a:t>5/4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0.8% Y(P63/</a:t>
            </a:r>
            <a:r>
              <a:rPr lang="en-US" dirty="0" err="1"/>
              <a:t>mmc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4.7%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Debye Equation for Amorphous Materials</a:t>
            </a:r>
          </a:p>
        </p:txBody>
      </p:sp>
      <p:graphicFrame>
        <p:nvGraphicFramePr>
          <p:cNvPr id="9218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00200" y="1981200"/>
          <a:ext cx="577369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939600" progId="">
                  <p:embed/>
                </p:oleObj>
              </mc:Choice>
              <mc:Fallback>
                <p:oleObj name="Equation" r:id="rId2" imgW="3390840" imgH="939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81200"/>
                        <a:ext cx="577369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5715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radial distribution function to determine bond distances for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295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to determine percent amorphous material if standard is added in known amount.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55257" y="3700462"/>
          <a:ext cx="270734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431640" progId="Equation.3">
                  <p:embed/>
                </p:oleObj>
              </mc:Choice>
              <mc:Fallback>
                <p:oleObj name="Equation" r:id="rId4" imgW="16254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257" y="3700462"/>
                        <a:ext cx="2707343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43050" y="4830763"/>
            <a:ext cx="1504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amplitude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757612" y="51054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distance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019800" y="4745038"/>
            <a:ext cx="13858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vibration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495550" y="4203700"/>
            <a:ext cx="476250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 flipV="1">
            <a:off x="3886200" y="4419599"/>
            <a:ext cx="382587" cy="722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05400" y="4203700"/>
            <a:ext cx="865187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56143-493C-2DDF-055B-96A3CDA0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81200"/>
            <a:ext cx="373415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7F5CD-D659-74EE-1930-9C4BC00C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1"/>
            <a:ext cx="3775099" cy="38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BA18E-3708-EF11-B5AF-8B5B97B1B674}"/>
              </a:ext>
            </a:extLst>
          </p:cNvPr>
          <p:cNvSpPr txBox="1"/>
          <p:nvPr/>
        </p:nvSpPr>
        <p:spPr>
          <a:xfrm>
            <a:off x="380999" y="1219200"/>
            <a:ext cx="382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GSAS-II software ~400MB download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89E8E-04BF-3590-121C-673CF4BFFEA2}"/>
              </a:ext>
            </a:extLst>
          </p:cNvPr>
          <p:cNvSpPr txBox="1"/>
          <p:nvPr/>
        </p:nvSpPr>
        <p:spPr>
          <a:xfrm>
            <a:off x="4938486" y="1219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Workshop tutorial materials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5" name="Picture 2" descr="kadu1101_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6252" r="9377" b="6252"/>
          <a:stretch>
            <a:fillRect/>
          </a:stretch>
        </p:blipFill>
        <p:spPr bwMode="auto">
          <a:xfrm>
            <a:off x="1198200" y="1219200"/>
            <a:ext cx="67476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 descr="kadu1101_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7501" r="10313" b="11252"/>
          <a:stretch>
            <a:fillRect/>
          </a:stretch>
        </p:blipFill>
        <p:spPr bwMode="auto">
          <a:xfrm>
            <a:off x="976627" y="1219200"/>
            <a:ext cx="7190745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7" name="Picture 2" descr="kadu1101_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0" y="1905000"/>
            <a:ext cx="1247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sym typeface="Symbol" pitchFamily="18" charset="2"/>
              </a:rPr>
              <a:t></a:t>
            </a:r>
            <a:r>
              <a:rPr lang="en-US" sz="2000" baseline="30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</a:rPr>
              <a:t> = 1.112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White et al, Structural derivation and crystal chemistry of </a:t>
            </a:r>
            <a:r>
              <a:rPr lang="en-US" sz="1400" dirty="0" err="1"/>
              <a:t>apatites</a:t>
            </a:r>
            <a:r>
              <a:rPr lang="en-US" sz="1400" dirty="0"/>
              <a:t>, </a:t>
            </a:r>
            <a:r>
              <a:rPr lang="en-US" sz="1400" dirty="0" err="1"/>
              <a:t>Acta</a:t>
            </a:r>
            <a:r>
              <a:rPr lang="en-US" sz="1400" dirty="0"/>
              <a:t> </a:t>
            </a:r>
            <a:r>
              <a:rPr lang="en-US" sz="1400" dirty="0" err="1"/>
              <a:t>Cryst</a:t>
            </a:r>
            <a:r>
              <a:rPr lang="en-US" sz="1400" dirty="0"/>
              <a:t>. B, </a:t>
            </a:r>
            <a:r>
              <a:rPr lang="en-US" sz="1400" b="1" dirty="0"/>
              <a:t>B59</a:t>
            </a:r>
            <a:r>
              <a:rPr lang="en-US" sz="1400" dirty="0"/>
              <a:t> 1-16 2003 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3886200" cy="2667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Gd</a:t>
            </a:r>
            <a:r>
              <a:rPr lang="en-US" sz="1800" baseline="-25000" dirty="0"/>
              <a:t>8+x</a:t>
            </a:r>
            <a:r>
              <a:rPr lang="en-US" sz="1800" dirty="0"/>
              <a:t>Ca</a:t>
            </a:r>
            <a:r>
              <a:rPr lang="en-US" sz="1800" baseline="-25000" dirty="0"/>
              <a:t>2+y</a:t>
            </a:r>
            <a:r>
              <a:rPr lang="en-US" sz="1800" dirty="0"/>
              <a:t>(SiO</a:t>
            </a:r>
            <a:r>
              <a:rPr lang="en-US" sz="1800" baseline="-25000" dirty="0"/>
              <a:t>4</a:t>
            </a:r>
            <a:r>
              <a:rPr lang="en-US" sz="1800" dirty="0"/>
              <a:t>)</a:t>
            </a:r>
            <a:r>
              <a:rPr lang="en-US" sz="1800" baseline="-25000" dirty="0"/>
              <a:t>6</a:t>
            </a:r>
            <a:r>
              <a:rPr lang="en-US" sz="1800" dirty="0"/>
              <a:t>O</a:t>
            </a:r>
            <a:r>
              <a:rPr lang="en-US" sz="1800" baseline="-25000" dirty="0"/>
              <a:t>2+3x/2+y </a:t>
            </a:r>
            <a:r>
              <a:rPr lang="en-US" sz="1800" dirty="0"/>
              <a:t>system</a:t>
            </a:r>
          </a:p>
          <a:p>
            <a:pPr lvl="1"/>
            <a:r>
              <a:rPr lang="en-US" sz="1800" dirty="0"/>
              <a:t>Anion/</a:t>
            </a:r>
            <a:r>
              <a:rPr lang="en-US" sz="1800" dirty="0" err="1"/>
              <a:t>cation</a:t>
            </a:r>
            <a:r>
              <a:rPr lang="en-US" sz="1800" dirty="0"/>
              <a:t> vacancies</a:t>
            </a:r>
          </a:p>
          <a:p>
            <a:pPr lvl="1"/>
            <a:endParaRPr lang="en-US" sz="1800" dirty="0"/>
          </a:p>
          <a:p>
            <a:r>
              <a:rPr lang="en-US" sz="2100" dirty="0"/>
              <a:t>Lab XRD insufficient</a:t>
            </a:r>
          </a:p>
          <a:p>
            <a:pPr lvl="1"/>
            <a:r>
              <a:rPr lang="en-US" sz="1800" dirty="0"/>
              <a:t>Impurity wt%?</a:t>
            </a:r>
          </a:p>
          <a:p>
            <a:pPr lvl="1"/>
            <a:r>
              <a:rPr lang="en-US" sz="1800" dirty="0"/>
              <a:t>Volume change?</a:t>
            </a:r>
          </a:p>
          <a:p>
            <a:pPr lvl="1"/>
            <a:r>
              <a:rPr lang="en-US" sz="1800" dirty="0" err="1"/>
              <a:t>Cation</a:t>
            </a:r>
            <a:r>
              <a:rPr lang="en-US" sz="1800" dirty="0"/>
              <a:t> site preference? </a:t>
            </a:r>
          </a:p>
          <a:p>
            <a:pPr lvl="1"/>
            <a:r>
              <a:rPr lang="en-US" sz="1800" dirty="0"/>
              <a:t>Meta-prism twist?</a:t>
            </a:r>
          </a:p>
          <a:p>
            <a:pPr lvl="1"/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031328"/>
            <a:ext cx="2388273" cy="231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XRD apatites colo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752600"/>
            <a:ext cx="5105400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4267200"/>
          </a:xfrm>
        </p:spPr>
        <p:txBody>
          <a:bodyPr>
            <a:normAutofit/>
          </a:bodyPr>
          <a:lstStyle/>
          <a:p>
            <a:r>
              <a:rPr lang="en-US" sz="1800" dirty="0" err="1"/>
              <a:t>Stoichiometric</a:t>
            </a:r>
            <a:r>
              <a:rPr lang="en-US" sz="1800" dirty="0"/>
              <a:t> composition should have highest thermal conductivity</a:t>
            </a:r>
          </a:p>
          <a:p>
            <a:pPr lvl="1"/>
            <a:r>
              <a:rPr lang="en-US" sz="1800" dirty="0"/>
              <a:t>Phase separation?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Synchrotron diffraction</a:t>
            </a:r>
          </a:p>
          <a:p>
            <a:pPr lvl="1"/>
            <a:r>
              <a:rPr lang="en-US" sz="1800" dirty="0"/>
              <a:t>Improved signal to noise ratio</a:t>
            </a:r>
          </a:p>
          <a:p>
            <a:pPr lvl="1"/>
            <a:r>
              <a:rPr lang="en-US" sz="1800" dirty="0"/>
              <a:t>Improved resolution</a:t>
            </a:r>
          </a:p>
          <a:p>
            <a:pPr lvl="1"/>
            <a:r>
              <a:rPr lang="en-US" sz="1800" dirty="0"/>
              <a:t>Minimize anomalous scattering</a:t>
            </a:r>
          </a:p>
          <a:p>
            <a:pPr lvl="1"/>
            <a:endParaRPr lang="en-US" sz="1800" dirty="0"/>
          </a:p>
        </p:txBody>
      </p:sp>
      <p:pic>
        <p:nvPicPr>
          <p:cNvPr id="11" name="Picture 10" descr="C:\Documents and Settings\Owner\My Documents\Dropbox\Group\apatites\figure8 with paper equation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3716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657600"/>
            <a:ext cx="2628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09600" y="6400800"/>
            <a:ext cx="830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http://www.odec.ca/projects/2005/shar5a0/public_html/mainpage.htm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pic>
        <p:nvPicPr>
          <p:cNvPr id="13314" name="Picture 2" descr="C:\Users\Sparks\Desktop\ApatiteGdCaSisynchrotron\ANL2011Gd8.333Ca1.5\powplotgd8.333ca1.5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2941" b="10294"/>
          <a:stretch>
            <a:fillRect/>
          </a:stretch>
        </p:blipFill>
        <p:spPr bwMode="auto">
          <a:xfrm>
            <a:off x="831086" y="1301855"/>
            <a:ext cx="7398514" cy="48703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48200" y="1905000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6.29%</a:t>
            </a:r>
          </a:p>
          <a:p>
            <a:r>
              <a:rPr lang="en-US" dirty="0"/>
              <a:t>85% Gd</a:t>
            </a:r>
            <a:r>
              <a:rPr lang="en-US" baseline="-25000" dirty="0"/>
              <a:t>7.7</a:t>
            </a:r>
            <a:r>
              <a:rPr lang="en-US" dirty="0"/>
              <a:t>Ca</a:t>
            </a:r>
            <a:r>
              <a:rPr lang="en-US" baseline="-25000" dirty="0"/>
              <a:t>2.3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r>
              <a:rPr lang="en-US" dirty="0"/>
              <a:t>14% Gd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5</a:t>
            </a:r>
          </a:p>
          <a:p>
            <a:endParaRPr lang="en-US" baseline="-25000" dirty="0"/>
          </a:p>
          <a:p>
            <a:r>
              <a:rPr lang="en-US" dirty="0"/>
              <a:t>Ca has ~5% on A1</a:t>
            </a:r>
          </a:p>
          <a:p>
            <a:r>
              <a:rPr lang="en-US" dirty="0"/>
              <a:t>Meta prism twist 23.6</a:t>
            </a:r>
            <a:r>
              <a:rPr lang="en-US" baseline="30000" dirty="0"/>
              <a:t>o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64069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composition Gd</a:t>
            </a:r>
            <a:r>
              <a:rPr lang="en-US" baseline="-25000" dirty="0"/>
              <a:t>8.333</a:t>
            </a:r>
            <a:r>
              <a:rPr lang="en-US" dirty="0"/>
              <a:t>Ca</a:t>
            </a:r>
            <a:r>
              <a:rPr lang="en-US" baseline="-25000" dirty="0"/>
              <a:t>1.5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3200400"/>
          </a:xfrm>
        </p:spPr>
        <p:txBody>
          <a:bodyPr>
            <a:normAutofit/>
          </a:bodyPr>
          <a:lstStyle/>
          <a:p>
            <a:r>
              <a:rPr lang="en-US" sz="2000" dirty="0"/>
              <a:t>Thermal vibrations quantitatively studied in </a:t>
            </a:r>
            <a:r>
              <a:rPr lang="en-US" sz="2000" dirty="0" err="1"/>
              <a:t>Rietveld</a:t>
            </a:r>
            <a:r>
              <a:rPr lang="en-US" sz="2000" dirty="0"/>
              <a:t> refinement</a:t>
            </a:r>
          </a:p>
          <a:p>
            <a:pPr lvl="1"/>
            <a:r>
              <a:rPr lang="en-US" sz="2000" dirty="0" err="1"/>
              <a:t>U</a:t>
            </a:r>
            <a:r>
              <a:rPr lang="en-US" sz="2000" baseline="-25000" dirty="0" err="1"/>
              <a:t>iso</a:t>
            </a:r>
            <a:r>
              <a:rPr lang="en-US" sz="2000" dirty="0"/>
              <a:t> or </a:t>
            </a:r>
            <a:r>
              <a:rPr lang="en-US" sz="2000" dirty="0" err="1"/>
              <a:t>U</a:t>
            </a:r>
            <a:r>
              <a:rPr lang="en-US" sz="2000" baseline="-25000" dirty="0" err="1"/>
              <a:t>ij</a:t>
            </a:r>
            <a:r>
              <a:rPr lang="en-US" sz="2000" dirty="0"/>
              <a:t> for anisotropic vibration</a:t>
            </a:r>
          </a:p>
          <a:p>
            <a:pPr lvl="1"/>
            <a:endParaRPr lang="en-US" sz="2000" dirty="0"/>
          </a:p>
          <a:p>
            <a:r>
              <a:rPr lang="en-US" sz="2000" dirty="0"/>
              <a:t>Large U values could be due to rattling</a:t>
            </a:r>
          </a:p>
          <a:p>
            <a:pPr lvl="1"/>
            <a:r>
              <a:rPr lang="en-US" sz="1700" dirty="0"/>
              <a:t>Explanation of RE</a:t>
            </a:r>
            <a:r>
              <a:rPr lang="en-US" sz="1700" baseline="-25000" dirty="0"/>
              <a:t>2</a:t>
            </a:r>
            <a:r>
              <a:rPr lang="en-US" sz="1700" dirty="0"/>
              <a:t>SrAl</a:t>
            </a:r>
            <a:r>
              <a:rPr lang="en-US" sz="1700" baseline="-25000" dirty="0"/>
              <a:t>2</a:t>
            </a:r>
            <a:r>
              <a:rPr lang="en-US" sz="1700" dirty="0"/>
              <a:t>O</a:t>
            </a:r>
            <a:r>
              <a:rPr lang="en-US" sz="1700" baseline="-25000" dirty="0"/>
              <a:t>7</a:t>
            </a:r>
            <a:r>
              <a:rPr lang="en-US" sz="1700" dirty="0"/>
              <a:t> thermal conductivity?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2500" t="17188" r="14063" b="15625"/>
          <a:stretch>
            <a:fillRect/>
          </a:stretch>
        </p:blipFill>
        <p:spPr bwMode="auto">
          <a:xfrm>
            <a:off x="6748130" y="1219200"/>
            <a:ext cx="199892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Owner\Desktop\RE2SrAl2O7 without ZrO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145501"/>
            <a:ext cx="3886200" cy="311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5267960"/>
          <a:ext cx="8839200" cy="159004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tx1"/>
                  </a:outerShdw>
                </a:effectLst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Compostion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La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Nd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Sm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Eu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Gd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Dy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Uiso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 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0.11(2)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0.21(5)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0.40(3)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0.20(1)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0.37(3)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0.96(2)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A1 (P2)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A2 (RS)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 descr="C:\Users\Sparks\Desktop\TaylorSparks\Re2SrAl2O7synchrotron\La2SrAl2O7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961" b="9804"/>
          <a:stretch>
            <a:fillRect/>
          </a:stretch>
        </p:blipFill>
        <p:spPr bwMode="auto">
          <a:xfrm>
            <a:off x="381000" y="1219200"/>
            <a:ext cx="6173681" cy="4038600"/>
          </a:xfrm>
          <a:prstGeom prst="rect">
            <a:avLst/>
          </a:prstGeom>
          <a:noFill/>
        </p:spPr>
      </p:pic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6553200" y="1143000"/>
            <a:ext cx="2590799" cy="3962400"/>
            <a:chOff x="0" y="1371600"/>
            <a:chExt cx="2738002" cy="4800599"/>
          </a:xfrm>
        </p:grpSpPr>
        <p:grpSp>
          <p:nvGrpSpPr>
            <p:cNvPr id="6" name="Group 77"/>
            <p:cNvGrpSpPr>
              <a:grpSpLocks/>
            </p:cNvGrpSpPr>
            <p:nvPr/>
          </p:nvGrpSpPr>
          <p:grpSpPr bwMode="auto">
            <a:xfrm>
              <a:off x="0" y="2209800"/>
              <a:ext cx="2738002" cy="3962399"/>
              <a:chOff x="0" y="3156856"/>
              <a:chExt cx="2433779" cy="3701143"/>
            </a:xfrm>
          </p:grpSpPr>
          <p:pic>
            <p:nvPicPr>
              <p:cNvPr id="14" name="Picture 3" descr="C:\Documents and Settings\Owner\Desktop\ruddlesden popper n=2.t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357" t="2940" r="33357" b="2940"/>
              <a:stretch>
                <a:fillRect/>
              </a:stretch>
            </p:blipFill>
            <p:spPr bwMode="auto">
              <a:xfrm>
                <a:off x="0" y="3156856"/>
                <a:ext cx="1524000" cy="3701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ight Brace 14"/>
              <p:cNvSpPr/>
              <p:nvPr/>
            </p:nvSpPr>
            <p:spPr>
              <a:xfrm>
                <a:off x="1295400" y="4039140"/>
                <a:ext cx="228600" cy="381087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6" name="Right Brace 15"/>
              <p:cNvSpPr/>
              <p:nvPr/>
            </p:nvSpPr>
            <p:spPr>
              <a:xfrm>
                <a:off x="1295400" y="4420227"/>
                <a:ext cx="228600" cy="1218886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7" name="Right Brace 16"/>
              <p:cNvSpPr/>
              <p:nvPr/>
            </p:nvSpPr>
            <p:spPr>
              <a:xfrm>
                <a:off x="1295400" y="5639113"/>
                <a:ext cx="228600" cy="381088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8" name="TextBox 10"/>
              <p:cNvSpPr txBox="1">
                <a:spLocks noChangeArrowheads="1"/>
              </p:cNvSpPr>
              <p:nvPr/>
            </p:nvSpPr>
            <p:spPr bwMode="auto">
              <a:xfrm>
                <a:off x="1447800" y="4034135"/>
                <a:ext cx="855133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>
                <a:off x="1447798" y="4687669"/>
                <a:ext cx="985981" cy="8359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Calibri" pitchFamily="34" charset="0"/>
                  </a:rPr>
                  <a:t>Double </a:t>
                </a:r>
                <a:r>
                  <a:rPr lang="en-US" sz="1400" dirty="0" err="1">
                    <a:latin typeface="Calibri" pitchFamily="34" charset="0"/>
                  </a:rPr>
                  <a:t>Perovskite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20" name="TextBox 12"/>
              <p:cNvSpPr txBox="1">
                <a:spLocks noChangeArrowheads="1"/>
              </p:cNvSpPr>
              <p:nvPr/>
            </p:nvSpPr>
            <p:spPr bwMode="auto">
              <a:xfrm>
                <a:off x="1447800" y="5634335"/>
                <a:ext cx="914400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</p:grpSp>
        <p:cxnSp>
          <p:nvCxnSpPr>
            <p:cNvPr id="7" name="Shape 14"/>
            <p:cNvCxnSpPr>
              <a:stCxn id="9" idx="2"/>
            </p:cNvCxnSpPr>
            <p:nvPr/>
          </p:nvCxnSpPr>
          <p:spPr>
            <a:xfrm rot="16200000" flipH="1">
              <a:off x="608806" y="2056607"/>
              <a:ext cx="268287" cy="1905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>
              <a:off x="228600" y="1371600"/>
              <a:ext cx="8382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A1 site</a:t>
              </a:r>
            </a:p>
            <a:p>
              <a:r>
                <a:rPr lang="en-US" sz="1200">
                  <a:latin typeface="Calibri" pitchFamily="34" charset="0"/>
                </a:rPr>
                <a:t>CN=12 </a:t>
              </a:r>
            </a:p>
            <a:p>
              <a:r>
                <a:rPr lang="en-US" sz="1200">
                  <a:latin typeface="Calibri" pitchFamily="34" charset="0"/>
                </a:rPr>
                <a:t>P2 slab</a:t>
              </a:r>
            </a:p>
          </p:txBody>
        </p:sp>
        <p:cxnSp>
          <p:nvCxnSpPr>
            <p:cNvPr id="10" name="Shape 9"/>
            <p:cNvCxnSpPr>
              <a:stCxn id="12" idx="2"/>
            </p:cNvCxnSpPr>
            <p:nvPr/>
          </p:nvCxnSpPr>
          <p:spPr>
            <a:xfrm rot="5400000">
              <a:off x="1313656" y="2267744"/>
              <a:ext cx="344488" cy="1143000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hape 18"/>
            <p:cNvCxnSpPr>
              <a:stCxn id="12" idx="2"/>
            </p:cNvCxnSpPr>
            <p:nvPr/>
          </p:nvCxnSpPr>
          <p:spPr>
            <a:xfrm rot="5400000">
              <a:off x="1275556" y="2686844"/>
              <a:ext cx="801688" cy="7620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1676400" y="2020669"/>
              <a:ext cx="762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  A2 site</a:t>
              </a:r>
              <a:br>
                <a:rPr lang="en-US" sz="1200">
                  <a:latin typeface="Calibri" pitchFamily="34" charset="0"/>
                </a:rPr>
              </a:br>
              <a:r>
                <a:rPr lang="en-US" sz="1200">
                  <a:latin typeface="Calibri" pitchFamily="34" charset="0"/>
                </a:rPr>
                <a:t>  CN=9</a:t>
              </a:r>
            </a:p>
            <a:p>
              <a:r>
                <a:rPr lang="en-US" sz="1200">
                  <a:latin typeface="Calibri" pitchFamily="34" charset="0"/>
                </a:rPr>
                <a:t>  RS slab</a:t>
              </a:r>
            </a:p>
          </p:txBody>
        </p:sp>
        <p:cxnSp>
          <p:nvCxnSpPr>
            <p:cNvPr id="13" name="Shape 14"/>
            <p:cNvCxnSpPr>
              <a:stCxn id="9" idx="1"/>
            </p:cNvCxnSpPr>
            <p:nvPr/>
          </p:nvCxnSpPr>
          <p:spPr>
            <a:xfrm rot="10800000" flipH="1" flipV="1">
              <a:off x="228600" y="1695450"/>
              <a:ext cx="152400" cy="2419349"/>
            </a:xfrm>
            <a:prstGeom prst="curvedConnector4">
              <a:avLst>
                <a:gd name="adj1" fmla="val -103124"/>
                <a:gd name="adj2" fmla="val 9977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8B37-CAC1-4575-6668-7023BB21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46D2-7597-2AD7-47C3-75029039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D9AF-E93F-5D3A-0077-FF069E099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it and how does it work?</a:t>
            </a:r>
          </a:p>
          <a:p>
            <a:r>
              <a:rPr lang="en-US" dirty="0"/>
              <a:t>Quantitative analysis of multiple phases mixture </a:t>
            </a:r>
          </a:p>
          <a:p>
            <a:pPr lvl="1"/>
            <a:r>
              <a:rPr lang="en-US" dirty="0"/>
              <a:t>Amorphous content</a:t>
            </a:r>
          </a:p>
          <a:p>
            <a:r>
              <a:rPr lang="en-US" dirty="0"/>
              <a:t>Atomic position &amp; site occupancy</a:t>
            </a:r>
          </a:p>
          <a:p>
            <a:r>
              <a:rPr lang="en-US" dirty="0"/>
              <a:t>Thermal displacement parameters</a:t>
            </a:r>
          </a:p>
          <a:p>
            <a:r>
              <a:rPr lang="en-US" dirty="0"/>
              <a:t>Preferred orientation</a:t>
            </a:r>
          </a:p>
          <a:p>
            <a:r>
              <a:rPr lang="en-US" dirty="0"/>
              <a:t>Crystallite size/strain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Orientation: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2046" y="1447800"/>
            <a:ext cx="5314553" cy="425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09600" y="5791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textured to b-axis, but what is preferred orientation factor?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3" name="Picture 3" descr="C:\gsas\MyWork\Sr2Nb2O7\MikeSNLGSAS\MikeSNLgsas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3026" b="10196"/>
          <a:stretch>
            <a:fillRect/>
          </a:stretch>
        </p:blipFill>
        <p:spPr bwMode="auto">
          <a:xfrm>
            <a:off x="762000" y="1219200"/>
            <a:ext cx="7704080" cy="507769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953000" y="2362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6.9%</a:t>
            </a:r>
          </a:p>
          <a:p>
            <a:r>
              <a:rPr lang="en-US" dirty="0"/>
              <a:t>Texture index = 5.52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67046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Actual compound had small amount of La</a:t>
            </a:r>
            <a:r>
              <a:rPr lang="en-US" sz="1600" baseline="30000" dirty="0"/>
              <a:t>3+</a:t>
            </a:r>
            <a:r>
              <a:rPr lang="en-US" sz="1600" dirty="0"/>
              <a:t> doped on Sr</a:t>
            </a:r>
            <a:r>
              <a:rPr lang="en-US" sz="1600" baseline="30000" dirty="0"/>
              <a:t>2+</a:t>
            </a:r>
            <a:r>
              <a:rPr lang="en-US" sz="1600" dirty="0"/>
              <a:t> site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295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need to characterize the instrument shape parameters using a standard.</a:t>
            </a:r>
          </a:p>
          <a:p>
            <a:r>
              <a:rPr lang="en-US" dirty="0"/>
              <a:t>Then use U, V, W to obtain integral breadth for </a:t>
            </a:r>
            <a:r>
              <a:rPr lang="en-US" dirty="0" err="1"/>
              <a:t>Scherrer’s</a:t>
            </a:r>
            <a:r>
              <a:rPr lang="en-US" dirty="0"/>
              <a:t> &amp; Stokes’ equation.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431" y="2590800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= K</a:t>
            </a:r>
            <a:r>
              <a:rPr lang="el-GR" dirty="0"/>
              <a:t>λ/{β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0800" y="259080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ε = β/{4 tan θ}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4191000"/>
            <a:ext cx="484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{β</a:t>
            </a:r>
            <a:r>
              <a:rPr lang="en-US" baseline="-25000" dirty="0" err="1"/>
              <a:t>obs</a:t>
            </a:r>
            <a:r>
              <a:rPr lang="en-US" dirty="0"/>
              <a:t> − </a:t>
            </a:r>
            <a:r>
              <a:rPr lang="el-GR" dirty="0"/>
              <a:t>β</a:t>
            </a:r>
            <a:r>
              <a:rPr lang="en-US" baseline="-25000" dirty="0"/>
              <a:t>inst</a:t>
            </a:r>
            <a:r>
              <a:rPr lang="en-US" dirty="0"/>
              <a:t>}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 = λ/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+ 4 </a:t>
            </a:r>
            <a:r>
              <a:rPr lang="el-GR" dirty="0"/>
              <a:t>ε</a:t>
            </a:r>
            <a:r>
              <a:rPr lang="en-US" dirty="0"/>
              <a:t>{sin </a:t>
            </a:r>
            <a:r>
              <a:rPr lang="el-GR" dirty="0"/>
              <a:t>θ}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908" y="2209800"/>
            <a:ext cx="3649941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04800" y="49530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Williamson-Hall plot</a:t>
            </a:r>
          </a:p>
          <a:p>
            <a:pPr>
              <a:buFontTx/>
              <a:buChar char="-"/>
            </a:pPr>
            <a:r>
              <a:rPr lang="en-US" dirty="0"/>
              <a:t>Plot </a:t>
            </a:r>
            <a:r>
              <a:rPr lang="el-GR" dirty="0"/>
              <a:t>β</a:t>
            </a:r>
            <a:r>
              <a:rPr lang="en-US" dirty="0" err="1"/>
              <a:t>cos</a:t>
            </a:r>
            <a:r>
              <a:rPr lang="en-US" dirty="0"/>
              <a:t>(</a:t>
            </a:r>
            <a:r>
              <a:rPr lang="el-GR" dirty="0"/>
              <a:t>θ</a:t>
            </a:r>
            <a:r>
              <a:rPr lang="en-US" dirty="0"/>
              <a:t>)/</a:t>
            </a:r>
            <a:r>
              <a:rPr lang="el-GR" dirty="0">
                <a:latin typeface="Calibri"/>
              </a:rPr>
              <a:t>λ</a:t>
            </a:r>
            <a:r>
              <a:rPr lang="en-US" dirty="0">
                <a:latin typeface="Calibri"/>
              </a:rPr>
              <a:t> against 4 sin(</a:t>
            </a:r>
            <a:r>
              <a:rPr lang="el-GR" dirty="0">
                <a:latin typeface="Calibri"/>
              </a:rPr>
              <a:t>θ</a:t>
            </a:r>
            <a:r>
              <a:rPr lang="en-US" dirty="0">
                <a:latin typeface="Calibri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Calibri"/>
              </a:rPr>
              <a:t>Slope &amp; intercept give size and strain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pic>
        <p:nvPicPr>
          <p:cNvPr id="15362" name="Picture 2" descr="C:\Users\Sparks\Desktop\RIETVELD-JR\CPD-CeO2-Sharp\GSAS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4648200" cy="35303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CeO</a:t>
            </a:r>
            <a:r>
              <a:rPr lang="en-US" baseline="-25000" dirty="0"/>
              <a:t>2 </a:t>
            </a:r>
            <a:r>
              <a:rPr lang="en-US" dirty="0"/>
              <a:t>before and after </a:t>
            </a:r>
            <a:r>
              <a:rPr lang="en-US" dirty="0" err="1"/>
              <a:t>micronizing</a:t>
            </a:r>
            <a:endParaRPr lang="en-US" baseline="-25000" dirty="0"/>
          </a:p>
        </p:txBody>
      </p:sp>
      <p:pic>
        <p:nvPicPr>
          <p:cNvPr id="15363" name="Picture 3" descr="C:\Users\Sparks\Desktop\RIETVELD-JR\CPD-CeO2-Broad\GSAS\powplot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84632"/>
            <a:ext cx="4648200" cy="353036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9600" y="5638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weighted domain size, 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, of broadened CeO</a:t>
            </a:r>
            <a:r>
              <a:rPr lang="en-US" baseline="-25000" dirty="0"/>
              <a:t>2</a:t>
            </a:r>
            <a:r>
              <a:rPr lang="en-US" dirty="0"/>
              <a:t> is 226 Å and maximum strain, e is 0.011%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baseline="-25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4937760"/>
          </a:xfrm>
        </p:spPr>
        <p:txBody>
          <a:bodyPr/>
          <a:lstStyle/>
          <a:p>
            <a:r>
              <a:rPr lang="en-US" dirty="0" err="1"/>
              <a:t>Rietveld</a:t>
            </a:r>
            <a:r>
              <a:rPr lang="en-US" dirty="0"/>
              <a:t> refinement a valuable quantitative analysis tool for determining…</a:t>
            </a:r>
          </a:p>
          <a:p>
            <a:pPr lvl="1"/>
            <a:r>
              <a:rPr lang="en-US" dirty="0"/>
              <a:t>Crystal structure information </a:t>
            </a:r>
          </a:p>
          <a:p>
            <a:pPr lvl="2"/>
            <a:r>
              <a:rPr lang="en-US" dirty="0"/>
              <a:t>atomic positions, thermal displacement parameters, occupancy</a:t>
            </a:r>
          </a:p>
          <a:p>
            <a:pPr lvl="1"/>
            <a:r>
              <a:rPr lang="en-US" dirty="0"/>
              <a:t>Other information</a:t>
            </a:r>
          </a:p>
          <a:p>
            <a:pPr lvl="2"/>
            <a:r>
              <a:rPr lang="en-US" dirty="0"/>
              <a:t>Preferred orientation, size, strain, quantitative analysis (including amorphous material)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lets identify the software we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459C-B2DD-4A07-B66B-C755EE6D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2" y="1663731"/>
            <a:ext cx="4523658" cy="3626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8B88-1878-2B33-2D4E-D3DB5627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7371"/>
            <a:ext cx="41783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Rietveld</a:t>
            </a:r>
            <a:r>
              <a:rPr lang="en-US" dirty="0"/>
              <a:t> refinement?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Hugo </a:t>
            </a:r>
            <a:r>
              <a:rPr lang="en-US" dirty="0" err="1"/>
              <a:t>Rietveld</a:t>
            </a:r>
            <a:r>
              <a:rPr lang="en-US" dirty="0"/>
              <a:t> (1969)</a:t>
            </a:r>
          </a:p>
          <a:p>
            <a:endParaRPr lang="en-US" dirty="0"/>
          </a:p>
          <a:p>
            <a:r>
              <a:rPr lang="en-US" dirty="0"/>
              <a:t>Quantitative refinement tool</a:t>
            </a:r>
          </a:p>
          <a:p>
            <a:pPr lvl="1"/>
            <a:r>
              <a:rPr lang="en-US" dirty="0"/>
              <a:t>Calculated pattern </a:t>
            </a:r>
            <a:r>
              <a:rPr lang="en-US" dirty="0" err="1"/>
              <a:t>vs</a:t>
            </a:r>
            <a:r>
              <a:rPr lang="en-US" dirty="0"/>
              <a:t> measured pattern</a:t>
            </a:r>
          </a:p>
          <a:p>
            <a:pPr lvl="1"/>
            <a:r>
              <a:rPr lang="en-US" dirty="0"/>
              <a:t>Variable model parameters</a:t>
            </a:r>
          </a:p>
          <a:p>
            <a:pPr lvl="1"/>
            <a:r>
              <a:rPr lang="en-US" dirty="0"/>
              <a:t>Least-squares refinement</a:t>
            </a:r>
          </a:p>
          <a:p>
            <a:pPr lvl="1"/>
            <a:r>
              <a:rPr lang="en-US" dirty="0"/>
              <a:t>Account for errors during measurement (shift, zero)</a:t>
            </a:r>
          </a:p>
          <a:p>
            <a:pPr lvl="1"/>
            <a:endParaRPr lang="en-US" dirty="0"/>
          </a:p>
          <a:p>
            <a:r>
              <a:rPr lang="en-US" dirty="0"/>
              <a:t>Different from </a:t>
            </a:r>
            <a:r>
              <a:rPr lang="en-US" dirty="0" err="1"/>
              <a:t>LeBail</a:t>
            </a:r>
            <a:r>
              <a:rPr lang="en-US" dirty="0"/>
              <a:t> or Pawley (Profile) fitting</a:t>
            </a:r>
          </a:p>
          <a:p>
            <a:pPr lvl="1"/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crystal structure determination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219200"/>
            <a:ext cx="1371600" cy="1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367046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http://www.ccp14.ac.uk/poster-talks/rietveld-csiro-axaa-99/rietveld/index.htm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simulate patterns pretty well!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B4BCCA2-227A-DFDA-0C8B-33FB0451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3038"/>
            <a:ext cx="6096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9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Intensity of a diffracted peak depends on many parameters!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4707641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67200"/>
            <a:ext cx="509049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219200"/>
            <a:ext cx="8505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" y="6400800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R. Connolly, for EPS400-001, Introduction to X-Ray Powder Diffraction, Spring 2010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24081" y="2362200"/>
            <a:ext cx="386751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Anomalous Scattering Factors f’ &amp; f” depends on radiation choice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375" t="23000" r="38125" b="22000"/>
          <a:stretch>
            <a:fillRect/>
          </a:stretch>
        </p:blipFill>
        <p:spPr bwMode="auto">
          <a:xfrm>
            <a:off x="4616335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4375" t="23000" r="28125" b="22000"/>
          <a:stretch>
            <a:fillRect/>
          </a:stretch>
        </p:blipFill>
        <p:spPr bwMode="auto">
          <a:xfrm>
            <a:off x="0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instruments yield different peak shape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628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334000"/>
            <a:ext cx="42576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/Rietveld_XRDSimulation.pdf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804</TotalTime>
  <Words>1206</Words>
  <Application>Microsoft Office PowerPoint</Application>
  <PresentationFormat>On-screen Show (4:3)</PresentationFormat>
  <Paragraphs>210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Bookman Old Style</vt:lpstr>
      <vt:lpstr>Calibri</vt:lpstr>
      <vt:lpstr>Franklin Gothic Book</vt:lpstr>
      <vt:lpstr>Gill Sans MT</vt:lpstr>
      <vt:lpstr>Times New Roman</vt:lpstr>
      <vt:lpstr>Wingdings</vt:lpstr>
      <vt:lpstr>Wingdings 3</vt:lpstr>
      <vt:lpstr>Origin</vt:lpstr>
      <vt:lpstr>Equation</vt:lpstr>
      <vt:lpstr>SPW 8.0 Graph</vt:lpstr>
      <vt:lpstr>Rietveld Refinement Method</vt:lpstr>
      <vt:lpstr>PowerPoint Presentation</vt:lpstr>
      <vt:lpstr>Overview</vt:lpstr>
      <vt:lpstr>First, lets identify the software we use</vt:lpstr>
      <vt:lpstr>What is Rietveld refinement?</vt:lpstr>
      <vt:lpstr>We can simulate patterns pretty well!</vt:lpstr>
      <vt:lpstr>Intensity of a diffracted peak depends on many parameters!</vt:lpstr>
      <vt:lpstr>Anomalous Scattering Factors f’ &amp; f” depends on radiation choice</vt:lpstr>
      <vt:lpstr>Different instruments yield different peak shape</vt:lpstr>
      <vt:lpstr>Quality of the Fit</vt:lpstr>
      <vt:lpstr>Multiple cycles required to find the true global minimum in error</vt:lpstr>
      <vt:lpstr>PowerPoint Presentation</vt:lpstr>
      <vt:lpstr>Quantitative Analysis of Multiple Phases Mixture</vt:lpstr>
      <vt:lpstr>Weight Fraction: “SMZ” Method </vt:lpstr>
      <vt:lpstr>How Good is the Quantitive Analysis?</vt:lpstr>
      <vt:lpstr>Te Fraction in Seawater Medium</vt:lpstr>
      <vt:lpstr>Y3Sc4AlO12 Intended Composition</vt:lpstr>
      <vt:lpstr>Y3Sc5O12 Intended Composition</vt:lpstr>
      <vt:lpstr>Debye Equation for Amorphous Materials</vt:lpstr>
      <vt:lpstr>Diffuse Scattering</vt:lpstr>
      <vt:lpstr>Diffuse Scattering</vt:lpstr>
      <vt:lpstr>Diffuse Scattering</vt:lpstr>
      <vt:lpstr>Diffuse Scattering</vt:lpstr>
      <vt:lpstr>Diffuse Scattering</vt:lpstr>
      <vt:lpstr>Atomic Position &amp; Site Occupancy</vt:lpstr>
      <vt:lpstr>Atomic Position &amp; Site Occupancy</vt:lpstr>
      <vt:lpstr>Atomic Position &amp; Site Occupancy</vt:lpstr>
      <vt:lpstr>Thermal Displacement Parameters</vt:lpstr>
      <vt:lpstr>Thermal Displacement Parameters</vt:lpstr>
      <vt:lpstr>Preferential Orientation: Sr2Nb2O7</vt:lpstr>
      <vt:lpstr>Preferential Orientation Sr2Nb2O7</vt:lpstr>
      <vt:lpstr>Size &amp; Strain</vt:lpstr>
      <vt:lpstr>Size &amp; Strain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Sparks</dc:creator>
  <cp:lastModifiedBy>taylor sparks</cp:lastModifiedBy>
  <cp:revision>89</cp:revision>
  <dcterms:created xsi:type="dcterms:W3CDTF">2011-03-08T19:56:46Z</dcterms:created>
  <dcterms:modified xsi:type="dcterms:W3CDTF">2025-09-17T13:41:52Z</dcterms:modified>
</cp:coreProperties>
</file>